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6" r:id="rId5"/>
    <p:sldId id="267" r:id="rId6"/>
    <p:sldId id="261" r:id="rId7"/>
    <p:sldId id="268" r:id="rId8"/>
    <p:sldId id="275" r:id="rId9"/>
    <p:sldId id="269" r:id="rId10"/>
    <p:sldId id="260" r:id="rId11"/>
    <p:sldId id="273" r:id="rId12"/>
    <p:sldId id="270" r:id="rId13"/>
    <p:sldId id="271" r:id="rId14"/>
    <p:sldId id="272" r:id="rId15"/>
    <p:sldId id="276" r:id="rId16"/>
    <p:sldId id="274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09"/>
  </p:normalViewPr>
  <p:slideViewPr>
    <p:cSldViewPr snapToGrid="0" snapToObjects="1">
      <p:cViewPr>
        <p:scale>
          <a:sx n="130" d="100"/>
          <a:sy n="130" d="100"/>
        </p:scale>
        <p:origin x="74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4B741-F500-6542-83C8-2334C155D8AC}" type="datetimeFigureOut">
              <a:rPr kumimoji="1" lang="ko-Kore-KR" altLang="en-US" smtClean="0"/>
              <a:t>2021. 6. 6.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ABE6-4208-8D43-80F0-EF87703FD87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4014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 err="1"/>
              <a:t>Person_hour</a:t>
            </a:r>
            <a:r>
              <a:rPr kumimoji="1" lang="en-US" altLang="ko-Kore-KR" dirty="0"/>
              <a:t> = list(), </a:t>
            </a:r>
            <a:r>
              <a:rPr kumimoji="1" lang="en-US" altLang="ko-Kore-KR" dirty="0" err="1"/>
              <a:t>person_rate</a:t>
            </a:r>
            <a:r>
              <a:rPr kumimoji="1" lang="en-US" altLang="ko-Kore-KR" dirty="0"/>
              <a:t> = list()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CFABE6-4208-8D43-80F0-EF87703FD87B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13063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C4AED-4CC6-6D4C-8BEE-3576BAD1A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1656BB-76CC-3F40-9313-6D7A591E1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6DE8BF-FBC7-8845-B50C-9584EB1BB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056DAC-830C-D844-A2E1-BA84D807C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32A61-3FFE-3F43-86B3-1C5F6AE60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4492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E090D9-51AC-2F46-9E83-89441FD5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0B1EE6-7F37-5145-BF98-7603D6B7F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23E7E5-E4C4-CC44-9397-D0DF7A3B8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8D4EC8-ECC9-304F-B578-6B08409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C8A7AC-9AB1-D64F-8CE8-90B9A892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7561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EC4647-4E4D-B542-A47B-4237B1552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0E6066-FAFD-C245-89F0-32880977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2887B-BC09-9E4E-9095-7DDD7A605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5612E5-8290-E248-A4EA-553FD535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654176-58F4-7149-B2E8-555DB13C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3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96293-4498-4944-B2F0-8758AEED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340CA-330F-3A49-9773-81F166EEB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9563B-3149-0E46-B99C-C872DB1C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742A36-2F32-B24C-86E5-56F8E905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31DA2B-BB50-B645-B439-C8527359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8949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2674D-531D-7C4E-A48A-003A6D98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DB703C-090A-A049-A8D3-C2EE5C4C6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873701-8FE3-AE40-9F7C-4DFAE2935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66ACFA-F4A8-0E47-82AE-3861F7C1C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C796C7-4F77-2041-9CE2-FE23F4EA0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98395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D445A-F79F-E04B-9CC1-15635535B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A28D3F-A5D9-6C4E-A0A7-2E4D11ECD4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1E1CF3-43F4-D346-8A8C-E9A0B1F63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886FD3-3D10-954F-9222-31FF3AA5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59CFBE-AFFF-AD46-A4FA-1A9CE7DB8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27B78A-A54A-164C-B9AB-01CB60D5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7713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69971-7646-B047-8CE0-3E6E5524F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DFB496-E0AB-6E45-A276-9DBD1F25C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D6FC02-8D8B-1343-90CF-00CB827F8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E3C42E-76CD-874D-9367-52E9D7EE9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889CD9-CB78-D84F-BC24-5049FC55E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5F1D6F-FB70-104D-A606-51CE1D14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389676-8A9E-9645-8FB3-C94C04840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DE812C-4F2A-E445-8727-68BD335D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8920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942A3-9789-EB48-B07E-04C840D4E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5F6989-38D9-7349-B38B-96B0461D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4398FF-F1AC-3D48-B258-7F4A6B9B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F93200E-2E44-BE4D-BD83-7B515325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4549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C45B7B-F761-0C48-A9F2-F6DF96F32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82AA9C-495C-7148-A4A8-771C6BDB5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43BCAB-489B-204D-B0D6-8DB287A4E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299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F63C9C-3ABF-8B4F-9E83-EA9926F22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1DADEE-C7D7-9D46-8D0F-7FD29278F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69C5C0-C42A-B34F-8A61-1A7F22388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657D04-784E-E64B-9BDE-12904DBAD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ADFEAA-B296-724A-9FFF-CC2C3166B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357C6C-59EF-AF4E-ADA3-1CFAEBC2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751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AFB884-A76B-584B-8676-15DA9C09C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67BA3D-ED27-B540-BF87-7D4F0F61D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3AF027-11E1-A040-A7D5-4F6461F76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D58D2E-A483-3F4D-B401-6DF862A7F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AABFB1-2248-1240-A101-D247D4A2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3A4CB7-E180-1F40-8A77-5A548B34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686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91D473-38ED-F248-9A65-97E9533E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D9B227-0559-9E45-9F9B-185C14583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9CBB6-55B5-8C44-8610-4FFA78570C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E7AF5-9ECC-5045-8C54-B0243E8032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680A54-B4DB-9841-B867-839DCB1D5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929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83837-C7B7-984C-8468-F6D558E6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91255"/>
            <a:ext cx="12192000" cy="2049517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>
            <a:noAutofit/>
          </a:bodyPr>
          <a:lstStyle/>
          <a:p>
            <a:pPr algn="l"/>
            <a:r>
              <a:rPr lang="ko-KR" altLang="en-US" sz="4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프로젝트</a:t>
            </a:r>
            <a:r>
              <a:rPr lang="en-US" altLang="ko-KR" sz="4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_1</a:t>
            </a:r>
            <a:br>
              <a:rPr lang="en-US" altLang="ko-KR" sz="4500" b="1" dirty="0">
                <a:solidFill>
                  <a:schemeClr val="bg1"/>
                </a:solidFill>
              </a:rPr>
            </a:br>
            <a:r>
              <a:rPr lang="ko-KR" altLang="en-US" sz="4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lang="en" altLang="ko-Kore-KR" sz="4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EMA </a:t>
            </a:r>
            <a:r>
              <a:rPr lang="ko-KR" altLang="en-US" sz="4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데이터 분석을 통한 우울증 환자 여부 예측 문제</a:t>
            </a:r>
            <a:endParaRPr kumimoji="1" lang="ko-Kore-KR" altLang="en-US" sz="4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16D54B-B2D3-FB4E-9AD3-4C64FAC48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5595" y="4568984"/>
            <a:ext cx="4855779" cy="1075065"/>
          </a:xfrm>
        </p:spPr>
        <p:txBody>
          <a:bodyPr/>
          <a:lstStyle/>
          <a:p>
            <a:pPr algn="r"/>
            <a:r>
              <a:rPr kumimoji="1" lang="ko-Kore-KR" altLang="en-US" dirty="0"/>
              <a:t>지능기전공학부</a:t>
            </a:r>
            <a:r>
              <a:rPr kumimoji="1" lang="ko-KR" altLang="en-US" dirty="0"/>
              <a:t> 스마트기기공학과 </a:t>
            </a:r>
            <a:endParaRPr kumimoji="1" lang="en-US" altLang="ko-KR" dirty="0"/>
          </a:p>
          <a:p>
            <a:pPr algn="r"/>
            <a:r>
              <a:rPr kumimoji="1" lang="en-US" altLang="ko-KR" dirty="0"/>
              <a:t>19011773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문이선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43321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D8457C3-FB1C-8A40-B4CE-316370D2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Model training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내용 개체 틀 6">
            <a:extLst>
              <a:ext uri="{FF2B5EF4-FFF2-40B4-BE49-F238E27FC236}">
                <a16:creationId xmlns:a16="http://schemas.microsoft.com/office/drawing/2014/main" id="{F307EB8B-8B07-5243-AFF3-54B0AD85F8F3}"/>
              </a:ext>
            </a:extLst>
          </p:cNvPr>
          <p:cNvSpPr txBox="1">
            <a:spLocks/>
          </p:cNvSpPr>
          <p:nvPr/>
        </p:nvSpPr>
        <p:spPr>
          <a:xfrm>
            <a:off x="180653" y="1253331"/>
            <a:ext cx="11912029" cy="5455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ore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Sleep feature 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hour’, ‘rate’ )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791DF94-E0B1-FA41-9801-F0B77518B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52" y="1733834"/>
            <a:ext cx="9133029" cy="49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74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755B5211-A63A-C04A-8F51-758182AF9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6717"/>
          <a:stretch/>
        </p:blipFill>
        <p:spPr>
          <a:xfrm>
            <a:off x="367645" y="1723369"/>
            <a:ext cx="4025900" cy="423266"/>
          </a:xfr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CD8457C3-FB1C-8A40-B4CE-316370D2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Model training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내용 개체 틀 6">
            <a:extLst>
              <a:ext uri="{FF2B5EF4-FFF2-40B4-BE49-F238E27FC236}">
                <a16:creationId xmlns:a16="http://schemas.microsoft.com/office/drawing/2014/main" id="{F307EB8B-8B07-5243-AFF3-54B0AD85F8F3}"/>
              </a:ext>
            </a:extLst>
          </p:cNvPr>
          <p:cNvSpPr txBox="1">
            <a:spLocks/>
          </p:cNvSpPr>
          <p:nvPr/>
        </p:nvSpPr>
        <p:spPr>
          <a:xfrm>
            <a:off x="180653" y="1253331"/>
            <a:ext cx="11912029" cy="5455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ore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Sleep feature 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hour’, ‘rate’ )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E812AD3D-06B2-8743-A4C3-E64ADE43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659" y="2285869"/>
            <a:ext cx="10092682" cy="375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Model training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Social feature 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‘number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)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940A56C-D7C0-6648-9BF3-ABE3886DB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6" y="1723341"/>
            <a:ext cx="7822483" cy="3881328"/>
          </a:xfrm>
          <a:prstGeom prst="rect">
            <a:avLst/>
          </a:prstGeom>
        </p:spPr>
      </p:pic>
      <p:pic>
        <p:nvPicPr>
          <p:cNvPr id="10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6590AA52-A457-E44A-B6E4-F4CEE478E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717"/>
          <a:stretch/>
        </p:blipFill>
        <p:spPr>
          <a:xfrm>
            <a:off x="8406759" y="4813287"/>
            <a:ext cx="3604588" cy="378971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4EA8E2E4-D42B-9B43-A51B-1CA35D7D1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5854" y="5192258"/>
            <a:ext cx="5889700" cy="142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74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Model training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Activity feature 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other_relaxing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</a:t>
            </a:r>
            <a:r>
              <a:rPr lang="en-US" altLang="ko-KR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other_working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'relaxing’, 'working'</a:t>
            </a: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B534B76-4FA0-4943-AD7A-49C25DE18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52" y="1734531"/>
            <a:ext cx="7722583" cy="4263145"/>
          </a:xfrm>
          <a:prstGeom prst="rect">
            <a:avLst/>
          </a:prstGeom>
        </p:spPr>
      </p:pic>
      <p:pic>
        <p:nvPicPr>
          <p:cNvPr id="10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18593719-A1FD-1542-9E8A-4D2E6EE9B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717"/>
          <a:stretch/>
        </p:blipFill>
        <p:spPr>
          <a:xfrm>
            <a:off x="7974140" y="4941044"/>
            <a:ext cx="3604588" cy="378971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24E1585-A078-2E40-815B-F8EF50482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000" y="5343544"/>
            <a:ext cx="5375347" cy="134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76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Model training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All feature 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hour’, ‘rate’,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‘number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other_relaxing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</a:t>
            </a:r>
            <a:r>
              <a:rPr lang="en-US" altLang="ko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other_working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'relaxing’, 'working'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lang="ko-Kore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33147B2-DFE0-744B-A259-B07399624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53" y="1679825"/>
            <a:ext cx="6602367" cy="4317852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79F956C-1668-6E4F-89DC-EF8770F71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508506"/>
            <a:ext cx="5840361" cy="1200519"/>
          </a:xfrm>
          <a:prstGeom prst="rect">
            <a:avLst/>
          </a:prstGeom>
        </p:spPr>
      </p:pic>
      <p:pic>
        <p:nvPicPr>
          <p:cNvPr id="8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670C548-4F60-F04E-93E7-2B986248B0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717"/>
          <a:stretch/>
        </p:blipFill>
        <p:spPr>
          <a:xfrm>
            <a:off x="6783020" y="5059918"/>
            <a:ext cx="3604588" cy="37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35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DE7DFB-9ED4-714C-A1F3-06426D5F1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278"/>
          <a:stretch/>
        </p:blipFill>
        <p:spPr>
          <a:xfrm>
            <a:off x="2800456" y="208412"/>
            <a:ext cx="6591088" cy="20320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82DED-8ACC-A14F-9BF6-A69D6BF4B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9063" y="2433407"/>
            <a:ext cx="2168166" cy="512213"/>
          </a:xfrm>
        </p:spPr>
        <p:txBody>
          <a:bodyPr>
            <a:normAutofit/>
          </a:bodyPr>
          <a:lstStyle/>
          <a:p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performance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B171BB1-2EB1-454B-8C52-59294F4C5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49" y="3426831"/>
            <a:ext cx="2960016" cy="2090134"/>
          </a:xfrm>
          <a:prstGeom prst="rect">
            <a:avLst/>
          </a:prstGeom>
        </p:spPr>
      </p:pic>
      <p:sp>
        <p:nvSpPr>
          <p:cNvPr id="21" name="액자 20">
            <a:extLst>
              <a:ext uri="{FF2B5EF4-FFF2-40B4-BE49-F238E27FC236}">
                <a16:creationId xmlns:a16="http://schemas.microsoft.com/office/drawing/2014/main" id="{4057B293-354E-B642-92EE-4C9E5265FCDC}"/>
              </a:ext>
            </a:extLst>
          </p:cNvPr>
          <p:cNvSpPr/>
          <p:nvPr/>
        </p:nvSpPr>
        <p:spPr>
          <a:xfrm>
            <a:off x="562830" y="4471898"/>
            <a:ext cx="2535810" cy="887881"/>
          </a:xfrm>
          <a:prstGeom prst="frame">
            <a:avLst>
              <a:gd name="adj1" fmla="val 8070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08A809BA-B7ED-F84D-BB5A-4C72425ABB4F}"/>
              </a:ext>
            </a:extLst>
          </p:cNvPr>
          <p:cNvSpPr txBox="1">
            <a:spLocks/>
          </p:cNvSpPr>
          <p:nvPr/>
        </p:nvSpPr>
        <p:spPr>
          <a:xfrm>
            <a:off x="4408762" y="3041466"/>
            <a:ext cx="3094793" cy="37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v. Grid Search + SVC</a:t>
            </a: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ED715F31-2BE2-AB4D-9E8C-BD59D28A3357}"/>
              </a:ext>
            </a:extLst>
          </p:cNvPr>
          <p:cNvSpPr txBox="1">
            <a:spLocks/>
          </p:cNvSpPr>
          <p:nvPr/>
        </p:nvSpPr>
        <p:spPr>
          <a:xfrm>
            <a:off x="4408762" y="2755696"/>
            <a:ext cx="6667733" cy="37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Grid Search parameters : </a:t>
            </a:r>
            <a:r>
              <a:rPr lang="en" altLang="ko-Kore-KR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'kernel': ['linear'], 'C': [1, 10, 100, 1000] </a:t>
            </a:r>
            <a:endParaRPr lang="en-US" altLang="ko-Kore-KR" sz="13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4A43B0A-B65D-A745-AFA7-BA85B921338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3138103" y="3503072"/>
            <a:ext cx="1050385" cy="11343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F1FBDD8-65C5-C542-90D5-D1ABC4D39B07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138103" y="4969725"/>
            <a:ext cx="1050386" cy="801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C7DDB481-B91E-B648-A0DA-2C1AB513A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489" y="5613658"/>
            <a:ext cx="7288224" cy="3153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A066C42-0367-6A47-8941-DB61EFCAB7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2353"/>
          <a:stretch/>
        </p:blipFill>
        <p:spPr>
          <a:xfrm>
            <a:off x="4188488" y="3360584"/>
            <a:ext cx="7288224" cy="28497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11BB3C8-A13E-9141-83B7-5C51454FDF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398"/>
          <a:stretch/>
        </p:blipFill>
        <p:spPr>
          <a:xfrm>
            <a:off x="4188488" y="4473904"/>
            <a:ext cx="7288224" cy="3086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EAAF47E-191A-0244-BD5B-CE7E8B3BC0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5200" y="3645560"/>
            <a:ext cx="7394801" cy="8067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9EDAD41-3129-AA4D-B7E7-FDBEC87F5B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2004" y="5958411"/>
            <a:ext cx="7317997" cy="81705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FC59A45-3711-E44C-A64E-88B4433DB3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12004" y="4782533"/>
            <a:ext cx="7320976" cy="831125"/>
          </a:xfrm>
          <a:prstGeom prst="rect">
            <a:avLst/>
          </a:prstGeom>
        </p:spPr>
      </p:pic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E0E9746-49AA-8343-8E19-D2BBB3DE1AC1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3114588" y="4628219"/>
            <a:ext cx="1073900" cy="58716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197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DE7DFB-9ED4-714C-A1F3-06426D5F1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278"/>
          <a:stretch/>
        </p:blipFill>
        <p:spPr>
          <a:xfrm>
            <a:off x="2800456" y="208412"/>
            <a:ext cx="6591088" cy="20320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82DED-8ACC-A14F-9BF6-A69D6BF4B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9063" y="2433407"/>
            <a:ext cx="2168166" cy="512213"/>
          </a:xfrm>
        </p:spPr>
        <p:txBody>
          <a:bodyPr>
            <a:normAutofit/>
          </a:bodyPr>
          <a:lstStyle/>
          <a:p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performance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B171BB1-2EB1-454B-8C52-59294F4C5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49" y="3426831"/>
            <a:ext cx="2960016" cy="209013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3664DF7-90E4-4943-BC7D-BD42B95E0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200" y="5279081"/>
            <a:ext cx="7728251" cy="96136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302BB4-84E4-5043-B728-E54CFC56AC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7859" y="3775625"/>
            <a:ext cx="7765592" cy="961365"/>
          </a:xfrm>
          <a:prstGeom prst="rect">
            <a:avLst/>
          </a:prstGeom>
        </p:spPr>
      </p:pic>
      <p:sp>
        <p:nvSpPr>
          <p:cNvPr id="21" name="액자 20">
            <a:extLst>
              <a:ext uri="{FF2B5EF4-FFF2-40B4-BE49-F238E27FC236}">
                <a16:creationId xmlns:a16="http://schemas.microsoft.com/office/drawing/2014/main" id="{4057B293-354E-B642-92EE-4C9E5265FCDC}"/>
              </a:ext>
            </a:extLst>
          </p:cNvPr>
          <p:cNvSpPr/>
          <p:nvPr/>
        </p:nvSpPr>
        <p:spPr>
          <a:xfrm>
            <a:off x="562830" y="4220884"/>
            <a:ext cx="2535810" cy="358219"/>
          </a:xfrm>
          <a:prstGeom prst="fram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08A809BA-B7ED-F84D-BB5A-4C72425ABB4F}"/>
              </a:ext>
            </a:extLst>
          </p:cNvPr>
          <p:cNvSpPr txBox="1">
            <a:spLocks/>
          </p:cNvSpPr>
          <p:nvPr/>
        </p:nvSpPr>
        <p:spPr>
          <a:xfrm>
            <a:off x="4408762" y="3613382"/>
            <a:ext cx="3094793" cy="37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v. Grid Search + SVC</a:t>
            </a: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B2D88DE9-B154-BA4D-8F1A-F78F35A83792}"/>
              </a:ext>
            </a:extLst>
          </p:cNvPr>
          <p:cNvSpPr txBox="1">
            <a:spLocks/>
          </p:cNvSpPr>
          <p:nvPr/>
        </p:nvSpPr>
        <p:spPr>
          <a:xfrm>
            <a:off x="4408762" y="4899233"/>
            <a:ext cx="5378708" cy="37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v. Grid Search + SVC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ore-KR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en" altLang="ko-Kore-KR" sz="13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class_weight</a:t>
            </a:r>
            <a:r>
              <a:rPr lang="en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= 'balanced’</a:t>
            </a:r>
            <a:r>
              <a:rPr lang="en-US" altLang="ko-KR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lang="en-US" altLang="ko-Kore-KR" sz="13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buNone/>
            </a:pPr>
            <a:endParaRPr lang="ko-Kore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ED715F31-2BE2-AB4D-9E8C-BD59D28A3357}"/>
              </a:ext>
            </a:extLst>
          </p:cNvPr>
          <p:cNvSpPr txBox="1">
            <a:spLocks/>
          </p:cNvSpPr>
          <p:nvPr/>
        </p:nvSpPr>
        <p:spPr>
          <a:xfrm>
            <a:off x="4267360" y="3167923"/>
            <a:ext cx="6667733" cy="37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Grid Search parameters : </a:t>
            </a:r>
            <a:r>
              <a:rPr lang="en" altLang="ko-Kore-KR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'kernel': ['linear'], 'C': [1, 10, 100, 1000] </a:t>
            </a:r>
            <a:endParaRPr lang="en-US" altLang="ko-Kore-KR" sz="13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6" name="액자 25">
            <a:extLst>
              <a:ext uri="{FF2B5EF4-FFF2-40B4-BE49-F238E27FC236}">
                <a16:creationId xmlns:a16="http://schemas.microsoft.com/office/drawing/2014/main" id="{13E7C6B2-F114-8B44-9A28-1C244E04F466}"/>
              </a:ext>
            </a:extLst>
          </p:cNvPr>
          <p:cNvSpPr/>
          <p:nvPr/>
        </p:nvSpPr>
        <p:spPr>
          <a:xfrm>
            <a:off x="11135947" y="5406408"/>
            <a:ext cx="849868" cy="435918"/>
          </a:xfrm>
          <a:prstGeom prst="fram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FCBFDF72-A3E9-3A4B-8C76-19D2310AD9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7859" y="2807331"/>
            <a:ext cx="7288224" cy="331283"/>
          </a:xfrm>
          <a:prstGeom prst="rect">
            <a:avLst/>
          </a:prstGeom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4A43B0A-B65D-A745-AFA7-BA85B921338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3175444" y="4256308"/>
            <a:ext cx="922415" cy="14719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F1FBDD8-65C5-C542-90D5-D1ABC4D39B07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175444" y="4471898"/>
            <a:ext cx="959756" cy="128786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35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조류, 식물이(가) 표시된 사진&#10;&#10;자동 생성된 설명">
            <a:extLst>
              <a:ext uri="{FF2B5EF4-FFF2-40B4-BE49-F238E27FC236}">
                <a16:creationId xmlns:a16="http://schemas.microsoft.com/office/drawing/2014/main" id="{2B0FA171-7482-6F40-A528-BCDD5FA7F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5682"/>
          <a:stretch/>
        </p:blipFill>
        <p:spPr>
          <a:xfrm>
            <a:off x="216261" y="2428948"/>
            <a:ext cx="7377545" cy="1103747"/>
          </a:xfr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DE7DFB-9ED4-714C-A1F3-06426D5F1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278"/>
          <a:stretch/>
        </p:blipFill>
        <p:spPr>
          <a:xfrm>
            <a:off x="2800456" y="208412"/>
            <a:ext cx="6591088" cy="2032001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AD1F392-D838-2F47-A6CA-A0319247A6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6" r="3332"/>
          <a:stretch/>
        </p:blipFill>
        <p:spPr>
          <a:xfrm>
            <a:off x="310529" y="4067338"/>
            <a:ext cx="6977018" cy="1784303"/>
          </a:xfrm>
          <a:prstGeom prst="rect">
            <a:avLst/>
          </a:prstGeom>
        </p:spPr>
      </p:pic>
      <p:pic>
        <p:nvPicPr>
          <p:cNvPr id="8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DDBB510-37EC-8441-80F8-4E65140535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7" t="70576" r="9104"/>
          <a:stretch/>
        </p:blipFill>
        <p:spPr>
          <a:xfrm>
            <a:off x="7866075" y="4959490"/>
            <a:ext cx="4109664" cy="169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04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preprocessing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6E35083-286B-534F-A2DA-CE5A48B07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316" b="85947"/>
          <a:stretch/>
        </p:blipFill>
        <p:spPr>
          <a:xfrm>
            <a:off x="287144" y="1238128"/>
            <a:ext cx="6160790" cy="1063797"/>
          </a:xfrm>
        </p:spPr>
      </p:pic>
      <p:pic>
        <p:nvPicPr>
          <p:cNvPr id="6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5B71FCCF-4F51-D649-A4C4-3C47517D0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9" t="17302" r="4345" b="38517"/>
          <a:stretch/>
        </p:blipFill>
        <p:spPr>
          <a:xfrm>
            <a:off x="2571583" y="2507769"/>
            <a:ext cx="7048833" cy="409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05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preprocessing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Sleep feature 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hour’, ‘rate’ )</a:t>
            </a:r>
            <a:endParaRPr lang="ko-Kore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32B9F09-69CF-C945-84EE-1872301668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1" b="27911"/>
          <a:stretch/>
        </p:blipFill>
        <p:spPr>
          <a:xfrm>
            <a:off x="766071" y="4490084"/>
            <a:ext cx="6652790" cy="200462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E9D4F65-F2F2-7A41-8964-EE5FDDD1A214}"/>
              </a:ext>
            </a:extLst>
          </p:cNvPr>
          <p:cNvSpPr/>
          <p:nvPr/>
        </p:nvSpPr>
        <p:spPr>
          <a:xfrm>
            <a:off x="8644378" y="1772438"/>
            <a:ext cx="1649691" cy="254740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ore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 hour</a:t>
            </a:r>
            <a:r>
              <a:rPr lang="ko-KR" altLang="en-US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</a:t>
            </a:r>
            <a:endParaRPr lang="en-US" altLang="ko-Kore-KR" sz="1500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[1] -&gt; 3 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[2] -&gt; 3.5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[3] -&gt; 4.0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[4] -&gt; 4.5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...</a:t>
            </a:r>
            <a:endParaRPr lang="en-US" altLang="ko-KR" sz="1300" b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[18] -&gt; 11.5 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[19] -&gt; 12</a:t>
            </a:r>
            <a:r>
              <a:rPr lang="ko-Kore-KR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lang="en-US" altLang="ko-Kore-KR" sz="1300" b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12F5F051-EA78-BC44-92B6-5D9A26301F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7119"/>
          <a:stretch/>
        </p:blipFill>
        <p:spPr>
          <a:xfrm>
            <a:off x="801131" y="1934704"/>
            <a:ext cx="6582670" cy="222215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778E5B1-9D5C-8E49-966D-6C15FFFADF20}"/>
              </a:ext>
            </a:extLst>
          </p:cNvPr>
          <p:cNvSpPr/>
          <p:nvPr/>
        </p:nvSpPr>
        <p:spPr>
          <a:xfrm>
            <a:off x="8814060" y="4640555"/>
            <a:ext cx="1385741" cy="170368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ore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 rate</a:t>
            </a:r>
            <a:r>
              <a:rPr lang="ko-KR" altLang="en-US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</a:t>
            </a:r>
            <a:endParaRPr lang="en-US" altLang="ko-Kore-KR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[1] -&gt; 4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[2] -&gt; 3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[3] -&gt; 2</a:t>
            </a:r>
          </a:p>
          <a:p>
            <a:pPr algn="ctr">
              <a:lnSpc>
                <a:spcPct val="150000"/>
              </a:lnSpc>
            </a:pPr>
            <a:r>
              <a:rPr lang="en-US" altLang="ko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4] -&gt; 1</a:t>
            </a:r>
            <a:endParaRPr kumimoji="1" lang="ko-Kore-KR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70DC54B-09A7-7F48-9485-87B7ED131EEF}"/>
              </a:ext>
            </a:extLst>
          </p:cNvPr>
          <p:cNvCxnSpPr>
            <a:cxnSpLocks/>
          </p:cNvCxnSpPr>
          <p:nvPr/>
        </p:nvCxnSpPr>
        <p:spPr>
          <a:xfrm flipH="1">
            <a:off x="7454117" y="3056134"/>
            <a:ext cx="1100323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0B24201-76F6-E742-AC40-EA9312FCC1E5}"/>
              </a:ext>
            </a:extLst>
          </p:cNvPr>
          <p:cNvCxnSpPr>
            <a:cxnSpLocks/>
          </p:cNvCxnSpPr>
          <p:nvPr/>
        </p:nvCxnSpPr>
        <p:spPr>
          <a:xfrm flipH="1">
            <a:off x="7544055" y="5492397"/>
            <a:ext cx="1100323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698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preprocessing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Social feature 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‘number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)</a:t>
            </a:r>
            <a:endParaRPr lang="ko-Kore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8D26BC9-02A0-7E45-AE82-12E25234D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411" b="13823"/>
          <a:stretch/>
        </p:blipFill>
        <p:spPr>
          <a:xfrm>
            <a:off x="631810" y="2347160"/>
            <a:ext cx="6092862" cy="3268035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84AC390-D92E-3B41-B106-E622DB1F2CBE}"/>
              </a:ext>
            </a:extLst>
          </p:cNvPr>
          <p:cNvCxnSpPr>
            <a:cxnSpLocks/>
          </p:cNvCxnSpPr>
          <p:nvPr/>
        </p:nvCxnSpPr>
        <p:spPr>
          <a:xfrm flipH="1">
            <a:off x="6967401" y="3981176"/>
            <a:ext cx="1100323" cy="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AE965EA2-E3DF-D144-BA11-C93D6EED6B1D}"/>
              </a:ext>
            </a:extLst>
          </p:cNvPr>
          <p:cNvSpPr/>
          <p:nvPr/>
        </p:nvSpPr>
        <p:spPr>
          <a:xfrm>
            <a:off x="8310453" y="2719268"/>
            <a:ext cx="2196448" cy="252381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ore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 number</a:t>
            </a:r>
            <a:r>
              <a:rPr lang="ko-KR" altLang="en-US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</a:t>
            </a:r>
            <a:endParaRPr lang="en-US" altLang="ko-Kore-KR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[1] -&gt; 0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[2] -&gt; 5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[3] -&gt; 10</a:t>
            </a:r>
          </a:p>
          <a:p>
            <a:pPr algn="ctr">
              <a:lnSpc>
                <a:spcPct val="150000"/>
              </a:lnSpc>
            </a:pPr>
            <a:r>
              <a:rPr lang="en-US" altLang="ko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4] -&gt; 20</a:t>
            </a:r>
          </a:p>
          <a:p>
            <a:pPr algn="ctr">
              <a:lnSpc>
                <a:spcPct val="150000"/>
              </a:lnSpc>
            </a:pPr>
            <a:r>
              <a:rPr kumimoji="1"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[5] -&gt; 50</a:t>
            </a:r>
          </a:p>
          <a:p>
            <a:pPr algn="ctr">
              <a:lnSpc>
                <a:spcPct val="150000"/>
              </a:lnSpc>
            </a:pPr>
            <a:r>
              <a:rPr kumimoji="1"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[6] -&gt; 100</a:t>
            </a:r>
            <a:endParaRPr kumimoji="1" lang="ko-Kore-KR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5545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17527-CFF6-0E49-A0B4-7257DE2F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preprocessing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DA4EDA0-5D94-B045-A2E9-689220EE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53" y="1253331"/>
            <a:ext cx="11912029" cy="5455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 : Activity feature 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 '</a:t>
            </a:r>
            <a:r>
              <a:rPr lang="en-US" altLang="ko-Kore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question_id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 :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en-US" altLang="ko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other_relaxing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</a:t>
            </a:r>
            <a:r>
              <a:rPr lang="en-US" altLang="ko-K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other_working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’, 'relaxing’, 'working'</a:t>
            </a:r>
            <a:r>
              <a:rPr lang="en-US" altLang="ko-Kore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lang="ko-Kore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ABAE72A-AC70-6A4E-986D-FBAD23034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19"/>
          <a:stretch/>
        </p:blipFill>
        <p:spPr>
          <a:xfrm>
            <a:off x="6040290" y="1730527"/>
            <a:ext cx="5435055" cy="484938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5E4541AC-1E86-7B4B-95E3-BFB785C3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74" y="1730528"/>
            <a:ext cx="5208595" cy="484938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EC091B65-DA91-3E40-91ED-38B96BBDE242}"/>
              </a:ext>
            </a:extLst>
          </p:cNvPr>
          <p:cNvSpPr/>
          <p:nvPr/>
        </p:nvSpPr>
        <p:spPr>
          <a:xfrm>
            <a:off x="9911102" y="1331171"/>
            <a:ext cx="1983617" cy="209782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ore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 activity</a:t>
            </a:r>
            <a:r>
              <a:rPr lang="ko-KR" altLang="en-US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##</a:t>
            </a:r>
            <a:endParaRPr lang="en-US" altLang="ko-Kore-KR" sz="15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[1] -&gt; 0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[2] -&gt; 0.11</a:t>
            </a:r>
          </a:p>
          <a:p>
            <a:pPr algn="ctr">
              <a:lnSpc>
                <a:spcPct val="150000"/>
              </a:lnSpc>
            </a:pP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[3] -&gt; 0.26</a:t>
            </a:r>
          </a:p>
          <a:p>
            <a:pPr algn="ctr">
              <a:lnSpc>
                <a:spcPct val="150000"/>
              </a:lnSpc>
            </a:pPr>
            <a:r>
              <a:rPr lang="en-US" altLang="ko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4] -&gt; 0.51</a:t>
            </a:r>
          </a:p>
          <a:p>
            <a:pPr algn="ctr">
              <a:lnSpc>
                <a:spcPct val="150000"/>
              </a:lnSpc>
            </a:pPr>
            <a:r>
              <a:rPr kumimoji="1" lang="en-US" altLang="ko-Kore-KR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[5] -&gt; 0.76</a:t>
            </a:r>
          </a:p>
        </p:txBody>
      </p:sp>
    </p:spTree>
    <p:extLst>
      <p:ext uri="{BB962C8B-B14F-4D97-AF65-F5344CB8AC3E}">
        <p14:creationId xmlns:p14="http://schemas.microsoft.com/office/powerpoint/2010/main" val="219743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F479BC7-EC1C-9747-A277-A468166BC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[module_2-1]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 Extraction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E0996D0-EE47-964D-BB7F-1A662EBC1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84" y="1704405"/>
            <a:ext cx="4916564" cy="402897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D74EF8B-82EC-E244-BF97-0308D75D3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279" y="2784316"/>
            <a:ext cx="6237747" cy="1869151"/>
          </a:xfrm>
          <a:prstGeom prst="rect">
            <a:avLst/>
          </a:prstGeom>
        </p:spPr>
      </p:pic>
      <p:sp>
        <p:nvSpPr>
          <p:cNvPr id="17" name="액자 16">
            <a:extLst>
              <a:ext uri="{FF2B5EF4-FFF2-40B4-BE49-F238E27FC236}">
                <a16:creationId xmlns:a16="http://schemas.microsoft.com/office/drawing/2014/main" id="{EBDB6B1F-81DE-2242-AA20-A7B46FE92FF3}"/>
              </a:ext>
            </a:extLst>
          </p:cNvPr>
          <p:cNvSpPr/>
          <p:nvPr/>
        </p:nvSpPr>
        <p:spPr>
          <a:xfrm>
            <a:off x="5580722" y="2889350"/>
            <a:ext cx="800413" cy="817411"/>
          </a:xfrm>
          <a:prstGeom prst="frame">
            <a:avLst>
              <a:gd name="adj1" fmla="val 7746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81A86DD-D79C-5246-BE00-DF37197D37E9}"/>
              </a:ext>
            </a:extLst>
          </p:cNvPr>
          <p:cNvSpPr/>
          <p:nvPr/>
        </p:nvSpPr>
        <p:spPr>
          <a:xfrm>
            <a:off x="489684" y="3706761"/>
            <a:ext cx="434548" cy="1612491"/>
          </a:xfrm>
          <a:prstGeom prst="frame">
            <a:avLst>
              <a:gd name="adj1" fmla="val 7746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9" name="액자 18">
            <a:extLst>
              <a:ext uri="{FF2B5EF4-FFF2-40B4-BE49-F238E27FC236}">
                <a16:creationId xmlns:a16="http://schemas.microsoft.com/office/drawing/2014/main" id="{3BAC7120-8C69-4F45-A4C5-57789B4543FD}"/>
              </a:ext>
            </a:extLst>
          </p:cNvPr>
          <p:cNvSpPr/>
          <p:nvPr/>
        </p:nvSpPr>
        <p:spPr>
          <a:xfrm>
            <a:off x="878373" y="5224512"/>
            <a:ext cx="616130" cy="379875"/>
          </a:xfrm>
          <a:prstGeom prst="frame">
            <a:avLst>
              <a:gd name="adj1" fmla="val 7746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96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F479BC7-EC1C-9747-A277-A468166BC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[module_2-1]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 Extraction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내용 개체 틀 6" descr="텍스트이(가) 표시된 사진&#10;&#10;자동 생성된 설명">
            <a:extLst>
              <a:ext uri="{FF2B5EF4-FFF2-40B4-BE49-F238E27FC236}">
                <a16:creationId xmlns:a16="http://schemas.microsoft.com/office/drawing/2014/main" id="{D1A57DF9-B99F-2B4D-837E-880CDE4CD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392"/>
          <a:stretch/>
        </p:blipFill>
        <p:spPr>
          <a:xfrm>
            <a:off x="511113" y="2144172"/>
            <a:ext cx="11169773" cy="1678259"/>
          </a:xfr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26E4267D-6B85-4241-870C-4031212ADAD0}"/>
              </a:ext>
            </a:extLst>
          </p:cNvPr>
          <p:cNvSpPr txBox="1">
            <a:spLocks/>
          </p:cNvSpPr>
          <p:nvPr/>
        </p:nvSpPr>
        <p:spPr>
          <a:xfrm>
            <a:off x="180652" y="1561075"/>
            <a:ext cx="1571947" cy="40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Train data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A80966E-DCDB-4141-B524-4B8207F55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13" y="5072455"/>
            <a:ext cx="11169773" cy="1161171"/>
          </a:xfrm>
          <a:prstGeom prst="rect">
            <a:avLst/>
          </a:prstGeom>
        </p:spPr>
      </p:pic>
      <p:sp>
        <p:nvSpPr>
          <p:cNvPr id="11" name="내용 개체 틀 6">
            <a:extLst>
              <a:ext uri="{FF2B5EF4-FFF2-40B4-BE49-F238E27FC236}">
                <a16:creationId xmlns:a16="http://schemas.microsoft.com/office/drawing/2014/main" id="{DE5DE614-7FD2-744D-A2AE-A258B6924335}"/>
              </a:ext>
            </a:extLst>
          </p:cNvPr>
          <p:cNvSpPr txBox="1">
            <a:spLocks/>
          </p:cNvSpPr>
          <p:nvPr/>
        </p:nvSpPr>
        <p:spPr>
          <a:xfrm>
            <a:off x="180652" y="4487684"/>
            <a:ext cx="1571947" cy="40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Test data</a:t>
            </a:r>
            <a:endParaRPr lang="ko-Kore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395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F479BC7-EC1C-9747-A277-A468166BC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14097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[module_2-2]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 Extraction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7024870-4ABE-B24E-BA7A-DDFBBC7B4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0" y="1153006"/>
            <a:ext cx="9677851" cy="560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01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456</Words>
  <Application>Microsoft Macintosh PowerPoint</Application>
  <PresentationFormat>와이드스크린</PresentationFormat>
  <Paragraphs>60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NanumGothic</vt:lpstr>
      <vt:lpstr>Arial</vt:lpstr>
      <vt:lpstr>Calibri</vt:lpstr>
      <vt:lpstr>Calibri Light</vt:lpstr>
      <vt:lpstr>Office 테마</vt:lpstr>
      <vt:lpstr>  프로젝트_1   EMA 데이터 분석을 통한 우울증 환자 여부 예측 문제</vt:lpstr>
      <vt:lpstr>PowerPoint 프레젠테이션</vt:lpstr>
      <vt:lpstr>[module_1] Data preprocessing</vt:lpstr>
      <vt:lpstr>[module_1] Data preprocessing</vt:lpstr>
      <vt:lpstr>[module_1] Data preprocessing</vt:lpstr>
      <vt:lpstr>[module_1] Data preprocessing</vt:lpstr>
      <vt:lpstr>[module_2-1] Feature Extraction</vt:lpstr>
      <vt:lpstr>[module_2-1] Feature Extraction</vt:lpstr>
      <vt:lpstr>[module_2-2] Feature Extraction</vt:lpstr>
      <vt:lpstr>[module_3] Model training</vt:lpstr>
      <vt:lpstr>[module_3] Model training</vt:lpstr>
      <vt:lpstr>[module_3] Model training</vt:lpstr>
      <vt:lpstr>[module_3] Model training</vt:lpstr>
      <vt:lpstr>[module_3] Model training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프로젝트_1   EMA 데이터 분석을 통한 우울증 환자 여부 예측 문제</dc:title>
  <dc:creator>Moon EeSun</dc:creator>
  <cp:lastModifiedBy>Moon EeSun</cp:lastModifiedBy>
  <cp:revision>36</cp:revision>
  <dcterms:created xsi:type="dcterms:W3CDTF">2021-05-29T06:34:36Z</dcterms:created>
  <dcterms:modified xsi:type="dcterms:W3CDTF">2021-06-06T11:32:28Z</dcterms:modified>
</cp:coreProperties>
</file>

<file path=docProps/thumbnail.jpeg>
</file>